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96" r:id="rId3"/>
    <p:sldId id="297" r:id="rId4"/>
    <p:sldId id="283" r:id="rId5"/>
    <p:sldId id="284" r:id="rId6"/>
    <p:sldId id="287" r:id="rId7"/>
    <p:sldId id="286" r:id="rId8"/>
    <p:sldId id="299" r:id="rId9"/>
    <p:sldId id="285" r:id="rId10"/>
    <p:sldId id="298" r:id="rId11"/>
    <p:sldId id="290" r:id="rId12"/>
    <p:sldId id="292" r:id="rId13"/>
    <p:sldId id="293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Karla" pitchFamily="2" charset="77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0" roundtripDataSignature="AMtx7mjRD/dk2eBDlDJLQfZFXsS20VroY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FF4585"/>
    <a:srgbClr val="009051"/>
    <a:srgbClr val="941651"/>
    <a:srgbClr val="FFB59E"/>
    <a:srgbClr val="00FAA0"/>
    <a:srgbClr val="C892FE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7FD7189-F4ED-49CF-A338-61C0FC38ACBD}">
  <a:tblStyle styleId="{F7FD7189-F4ED-49CF-A338-61C0FC38ACB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 b="off" i="off"/>
      <a:tcStyle>
        <a:tcBdr/>
        <a:fill>
          <a:solidFill>
            <a:srgbClr val="CACAC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CAC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dk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dk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83"/>
    <p:restoredTop sz="94686"/>
  </p:normalViewPr>
  <p:slideViewPr>
    <p:cSldViewPr snapToGrid="0" snapToObjects="1">
      <p:cViewPr varScale="1">
        <p:scale>
          <a:sx n="141" d="100"/>
          <a:sy n="141" d="100"/>
        </p:scale>
        <p:origin x="2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50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Intro Heerko &amp; H&amp;D</a:t>
            </a:r>
            <a:endParaRPr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8" name="Google Shape;30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24787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4" name="Google Shape;354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4f48b5a683_7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0" name="Google Shape;370;g14f48b5a683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6" name="Google Shape;37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2" name="Google Shape;21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Calibri"/>
              <a:buChar char="-"/>
            </a:pPr>
            <a:r>
              <a:rPr lang="en" sz="1800">
                <a:solidFill>
                  <a:srgbClr val="595959"/>
                </a:solidFill>
              </a:rPr>
              <a:t>discussing infrastructure: how do our small solar servers (20m range) compare to regular servers (worldwide network)? </a:t>
            </a:r>
            <a:endParaRPr sz="1800">
              <a:solidFill>
                <a:srgbClr val="595959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Calibri"/>
              <a:buChar char="-"/>
            </a:pPr>
            <a:r>
              <a:rPr lang="en" sz="1800">
                <a:solidFill>
                  <a:srgbClr val="595959"/>
                </a:solidFill>
              </a:rPr>
              <a:t>how does a 1-2MB website compare to your average website? (how do you make content so small?)</a:t>
            </a:r>
            <a:endParaRPr sz="1800">
              <a:solidFill>
                <a:srgbClr val="595959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Calibri"/>
              <a:buChar char="-"/>
            </a:pPr>
            <a:r>
              <a:rPr lang="en" sz="1800">
                <a:solidFill>
                  <a:srgbClr val="595959"/>
                </a:solidFill>
              </a:rPr>
              <a:t>not intended but nice: space to be on your phone a lot BUT ALSO: very connected, creative,collaborative. They dont have to exclude each other.</a:t>
            </a:r>
            <a:endParaRPr sz="180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426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3" name="Google Shape;28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68736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8" name="Google Shape;3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7b5234abca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0" name="Google Shape;320;g17b5234abc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8" name="Google Shape;3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54164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8" name="Google Shape;30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Karla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3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Karla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rla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3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Karla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3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3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3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3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Karla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3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Karla"/>
              <a:buNone/>
              <a:defRPr sz="4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Karla"/>
              <a:buNone/>
            </a:pPr>
            <a:endParaRPr/>
          </a:p>
        </p:txBody>
      </p:sp>
      <p:sp>
        <p:nvSpPr>
          <p:cNvPr id="100" name="Google Shape;10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  <p:pic>
        <p:nvPicPr>
          <p:cNvPr id="101" name="Google Shape;1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1"/>
          <p:cNvSpPr txBox="1">
            <a:spLocks noGrp="1"/>
          </p:cNvSpPr>
          <p:nvPr>
            <p:ph type="title"/>
          </p:nvPr>
        </p:nvSpPr>
        <p:spPr>
          <a:xfrm>
            <a:off x="301172" y="173708"/>
            <a:ext cx="10076543" cy="81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4000"/>
              <a:buFont typeface="Karla"/>
              <a:buNone/>
            </a:pPr>
            <a:r>
              <a:rPr lang="en" sz="4000" dirty="0">
                <a:solidFill>
                  <a:srgbClr val="0432FF"/>
                </a:solidFill>
              </a:rPr>
              <a:t>Audio </a:t>
            </a:r>
            <a:r>
              <a:rPr lang="en" sz="4000" dirty="0" err="1">
                <a:solidFill>
                  <a:srgbClr val="0432FF"/>
                </a:solidFill>
              </a:rPr>
              <a:t>comprimeren</a:t>
            </a:r>
            <a:endParaRPr dirty="0"/>
          </a:p>
        </p:txBody>
      </p:sp>
      <p:sp>
        <p:nvSpPr>
          <p:cNvPr id="312" name="Google Shape;312;p21"/>
          <p:cNvSpPr txBox="1"/>
          <p:nvPr/>
        </p:nvSpPr>
        <p:spPr>
          <a:xfrm>
            <a:off x="301172" y="4566491"/>
            <a:ext cx="5474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Voorvertoning (Mac)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Ga naar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Extra’s</a:t>
            </a: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 en selecteer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Pas Grootte Aan</a:t>
            </a:r>
            <a:endParaRPr sz="1400" b="0" i="1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Breedte 400 px breed, en resolutie 72 pixels/inch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21"/>
          <p:cNvSpPr txBox="1"/>
          <p:nvPr/>
        </p:nvSpPr>
        <p:spPr>
          <a:xfrm>
            <a:off x="5172950" y="4552300"/>
            <a:ext cx="29172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Paint (Windows)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Ga naar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Start</a:t>
            </a: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&gt;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Formaat wijzigen</a:t>
            </a:r>
            <a:endParaRPr sz="1400" b="0" i="1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Selecteer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Pixels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Vink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Hoogte-breedteverhouding aan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Voer nu bij ‘Horizontaal’ in – 400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21"/>
          <p:cNvSpPr txBox="1"/>
          <p:nvPr/>
        </p:nvSpPr>
        <p:spPr>
          <a:xfrm>
            <a:off x="8458075" y="4528388"/>
            <a:ext cx="30000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Foto’s (Windows)</a:t>
            </a:r>
            <a:endParaRPr sz="1400" b="1" i="0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Open de foto(s) in de app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Foto’s</a:t>
            </a:r>
            <a:endParaRPr sz="1400" b="0" i="1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Klik op de drie puntjes rechtsboven</a:t>
            </a:r>
            <a:endParaRPr sz="1400" b="0" i="0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Klik op A</a:t>
            </a:r>
            <a:endParaRPr sz="1400" b="0" i="0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2733908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5"/>
          <p:cNvSpPr txBox="1">
            <a:spLocks noGrp="1"/>
          </p:cNvSpPr>
          <p:nvPr>
            <p:ph type="title"/>
          </p:nvPr>
        </p:nvSpPr>
        <p:spPr>
          <a:xfrm>
            <a:off x="301172" y="249012"/>
            <a:ext cx="10076543" cy="81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4400"/>
              <a:buFont typeface="Karla"/>
              <a:buNone/>
            </a:pPr>
            <a:r>
              <a:rPr lang="en" dirty="0">
                <a:solidFill>
                  <a:srgbClr val="0432FF"/>
                </a:solidFill>
              </a:rPr>
              <a:t>Style je </a:t>
            </a:r>
            <a:r>
              <a:rPr lang="en" dirty="0" err="1">
                <a:solidFill>
                  <a:srgbClr val="0432FF"/>
                </a:solidFill>
              </a:rPr>
              <a:t>pagina</a:t>
            </a:r>
            <a:endParaRPr dirty="0"/>
          </a:p>
        </p:txBody>
      </p:sp>
      <p:sp>
        <p:nvSpPr>
          <p:cNvPr id="357" name="Google Shape;357;p25"/>
          <p:cNvSpPr txBox="1"/>
          <p:nvPr/>
        </p:nvSpPr>
        <p:spPr>
          <a:xfrm>
            <a:off x="398345" y="3982133"/>
            <a:ext cx="398850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0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Style je pagina met de voorbeeldcontent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nl-NL" sz="1800" dirty="0">
              <a:solidFill>
                <a:srgbClr val="0432FF"/>
              </a:solidFill>
              <a:latin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dirty="0">
                <a:solidFill>
                  <a:srgbClr val="0432FF"/>
                </a:solidFill>
                <a:latin typeface="Karla"/>
                <a:sym typeface="Karla"/>
              </a:rPr>
              <a:t>De andere deelnemers leveren over een 30 min nieuwe content aan die we dan kunnen vervangen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nl-NL" sz="1800" b="0" i="0" u="none" strike="noStrike" cap="none" dirty="0">
              <a:solidFill>
                <a:srgbClr val="0432FF"/>
              </a:solidFill>
              <a:latin typeface="Karla"/>
              <a:ea typeface="Arial"/>
              <a:cs typeface="Arial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1" dirty="0">
                <a:solidFill>
                  <a:srgbClr val="0432FF"/>
                </a:solidFill>
                <a:latin typeface="Karla"/>
                <a:sym typeface="Karla"/>
              </a:rPr>
              <a:t>Wij lopen rond om te helpen!</a:t>
            </a:r>
            <a:endParaRPr lang="nl-NL" sz="14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8" name="Google Shape;358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35234" y="249012"/>
            <a:ext cx="4455594" cy="618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28719" y="421788"/>
            <a:ext cx="2992299" cy="3629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12467" y="3682016"/>
            <a:ext cx="3186121" cy="2908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4f48b5a683_7_0"/>
          <p:cNvSpPr txBox="1">
            <a:spLocks noGrp="1"/>
          </p:cNvSpPr>
          <p:nvPr>
            <p:ph type="title"/>
          </p:nvPr>
        </p:nvSpPr>
        <p:spPr>
          <a:xfrm>
            <a:off x="520025" y="3023700"/>
            <a:ext cx="11391600" cy="8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100000"/>
              <a:buFont typeface="Karla"/>
              <a:buNone/>
            </a:pPr>
            <a:r>
              <a:rPr lang="en" sz="4000" dirty="0">
                <a:solidFill>
                  <a:srgbClr val="0000FF"/>
                </a:solidFill>
              </a:rPr>
              <a:t>Heb je het .</a:t>
            </a:r>
            <a:r>
              <a:rPr lang="en" sz="4000" dirty="0" err="1">
                <a:solidFill>
                  <a:srgbClr val="0000FF"/>
                </a:solidFill>
              </a:rPr>
              <a:t>ssid</a:t>
            </a:r>
            <a:r>
              <a:rPr lang="en" sz="4000" dirty="0">
                <a:solidFill>
                  <a:srgbClr val="0000FF"/>
                </a:solidFill>
              </a:rPr>
              <a:t> </a:t>
            </a:r>
            <a:r>
              <a:rPr lang="en" sz="4000" dirty="0" err="1">
                <a:solidFill>
                  <a:srgbClr val="0000FF"/>
                </a:solidFill>
              </a:rPr>
              <a:t>bestand</a:t>
            </a:r>
            <a:r>
              <a:rPr lang="en" sz="4000" dirty="0">
                <a:solidFill>
                  <a:srgbClr val="0000FF"/>
                </a:solidFill>
              </a:rPr>
              <a:t> </a:t>
            </a:r>
            <a:r>
              <a:rPr lang="en" sz="4000" dirty="0" err="1">
                <a:solidFill>
                  <a:srgbClr val="0000FF"/>
                </a:solidFill>
              </a:rPr>
              <a:t>een</a:t>
            </a:r>
            <a:r>
              <a:rPr lang="en" sz="4000" dirty="0">
                <a:solidFill>
                  <a:srgbClr val="0000FF"/>
                </a:solidFill>
              </a:rPr>
              <a:t> </a:t>
            </a:r>
            <a:r>
              <a:rPr lang="en" sz="4000" dirty="0" err="1">
                <a:solidFill>
                  <a:srgbClr val="0000FF"/>
                </a:solidFill>
              </a:rPr>
              <a:t>nieuwe</a:t>
            </a:r>
            <a:r>
              <a:rPr lang="en" sz="4000" dirty="0">
                <a:solidFill>
                  <a:srgbClr val="0000FF"/>
                </a:solidFill>
              </a:rPr>
              <a:t> naam </a:t>
            </a:r>
            <a:r>
              <a:rPr lang="en" sz="4000" dirty="0" err="1">
                <a:solidFill>
                  <a:srgbClr val="0000FF"/>
                </a:solidFill>
              </a:rPr>
              <a:t>gegeven</a:t>
            </a:r>
            <a:r>
              <a:rPr lang="en" sz="4000" dirty="0">
                <a:solidFill>
                  <a:srgbClr val="0000FF"/>
                </a:solidFill>
              </a:rPr>
              <a:t>?</a:t>
            </a:r>
            <a:endParaRPr sz="4000" dirty="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100000"/>
              <a:buFont typeface="Karla"/>
              <a:buNone/>
            </a:pPr>
            <a:endParaRPr sz="4000" dirty="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ct val="100000"/>
              <a:buFont typeface="Karla"/>
              <a:buNone/>
            </a:pPr>
            <a:r>
              <a:rPr lang="nl-NL" sz="4000" dirty="0">
                <a:solidFill>
                  <a:srgbClr val="0000FF"/>
                </a:solidFill>
                <a:highlight>
                  <a:srgbClr val="FFFF00"/>
                </a:highlight>
              </a:rPr>
              <a:t>Zet het hele mapje op een USB stick!</a:t>
            </a:r>
            <a:endParaRPr sz="4000" dirty="0">
              <a:solidFill>
                <a:srgbClr val="0000FF"/>
              </a:solidFill>
              <a:highlight>
                <a:srgbClr val="FFFF00"/>
              </a:highlight>
            </a:endParaRPr>
          </a:p>
        </p:txBody>
      </p:sp>
      <p:sp>
        <p:nvSpPr>
          <p:cNvPr id="373" name="Google Shape;373;g14f48b5a683_7_0"/>
          <p:cNvSpPr txBox="1"/>
          <p:nvPr/>
        </p:nvSpPr>
        <p:spPr>
          <a:xfrm>
            <a:off x="396425" y="1676400"/>
            <a:ext cx="630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6"/>
          <p:cNvSpPr txBox="1">
            <a:spLocks noGrp="1"/>
          </p:cNvSpPr>
          <p:nvPr>
            <p:ph type="title"/>
          </p:nvPr>
        </p:nvSpPr>
        <p:spPr>
          <a:xfrm>
            <a:off x="408749" y="582318"/>
            <a:ext cx="10076543" cy="81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4400"/>
              <a:buFont typeface="Karla"/>
              <a:buNone/>
            </a:pPr>
            <a:r>
              <a:rPr lang="en" dirty="0">
                <a:solidFill>
                  <a:srgbClr val="0432FF"/>
                </a:solidFill>
              </a:rPr>
              <a:t>Thee, </a:t>
            </a:r>
            <a:r>
              <a:rPr lang="en" dirty="0" err="1">
                <a:solidFill>
                  <a:srgbClr val="0432FF"/>
                </a:solidFill>
              </a:rPr>
              <a:t>koekjes</a:t>
            </a:r>
            <a:br>
              <a:rPr lang="en" dirty="0">
                <a:solidFill>
                  <a:srgbClr val="0432FF"/>
                </a:solidFill>
              </a:rPr>
            </a:br>
            <a:r>
              <a:rPr lang="en" dirty="0" err="1">
                <a:solidFill>
                  <a:srgbClr val="0432FF"/>
                </a:solidFill>
              </a:rPr>
              <a:t>en</a:t>
            </a:r>
            <a:r>
              <a:rPr lang="en" dirty="0">
                <a:solidFill>
                  <a:srgbClr val="0432FF"/>
                </a:solidFill>
              </a:rPr>
              <a:t> poster </a:t>
            </a:r>
            <a:r>
              <a:rPr lang="en" dirty="0" err="1">
                <a:solidFill>
                  <a:srgbClr val="0432FF"/>
                </a:solidFill>
              </a:rPr>
              <a:t>ontwerp</a:t>
            </a:r>
            <a:endParaRPr lang="en" dirty="0">
              <a:solidFill>
                <a:srgbClr val="0432FF"/>
              </a:solidFill>
            </a:endParaRPr>
          </a:p>
        </p:txBody>
      </p:sp>
      <p:pic>
        <p:nvPicPr>
          <p:cNvPr id="379" name="Google Shape;379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67156" y="0"/>
            <a:ext cx="6124844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05757" y="362049"/>
            <a:ext cx="2013496" cy="2892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91041" y="3603654"/>
            <a:ext cx="2042929" cy="28916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2"/>
          <p:cNvSpPr txBox="1">
            <a:spLocks noGrp="1"/>
          </p:cNvSpPr>
          <p:nvPr>
            <p:ph type="title"/>
          </p:nvPr>
        </p:nvSpPr>
        <p:spPr>
          <a:xfrm>
            <a:off x="273352" y="233200"/>
            <a:ext cx="12192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Karla"/>
              <a:buNone/>
            </a:pPr>
            <a:r>
              <a:rPr lang="en" sz="4667" dirty="0" err="1">
                <a:solidFill>
                  <a:srgbClr val="0000FF"/>
                </a:solidFill>
              </a:rPr>
              <a:t>Kennismaken</a:t>
            </a:r>
            <a:endParaRPr sz="4667" dirty="0">
              <a:solidFill>
                <a:srgbClr val="0000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F6684F-54A6-1044-BA3A-4185D661FE03}"/>
              </a:ext>
            </a:extLst>
          </p:cNvPr>
          <p:cNvSpPr txBox="1"/>
          <p:nvPr/>
        </p:nvSpPr>
        <p:spPr>
          <a:xfrm>
            <a:off x="395343" y="3429000"/>
            <a:ext cx="91466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3200" b="0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Hoe heet je? </a:t>
            </a:r>
          </a:p>
          <a:p>
            <a:endParaRPr lang="nl-NL" sz="3200" dirty="0">
              <a:solidFill>
                <a:srgbClr val="0432FF"/>
              </a:solidFill>
              <a:latin typeface="Karla"/>
              <a:sym typeface="Karla"/>
            </a:endParaRPr>
          </a:p>
          <a:p>
            <a:r>
              <a:rPr lang="nl-NL" sz="3200" dirty="0">
                <a:solidFill>
                  <a:srgbClr val="0432FF"/>
                </a:solidFill>
                <a:latin typeface="Karla"/>
                <a:sym typeface="Karla"/>
              </a:rPr>
              <a:t>Waarvoor gebruik jij wel eens Internet?</a:t>
            </a:r>
            <a:endParaRPr lang="en-NL" sz="3200" dirty="0"/>
          </a:p>
        </p:txBody>
      </p:sp>
    </p:spTree>
    <p:extLst>
      <p:ext uri="{BB962C8B-B14F-4D97-AF65-F5344CB8AC3E}">
        <p14:creationId xmlns:p14="http://schemas.microsoft.com/office/powerpoint/2010/main" val="3578818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7"/>
          <p:cNvSpPr txBox="1">
            <a:spLocks noGrp="1"/>
          </p:cNvSpPr>
          <p:nvPr>
            <p:ph type="title"/>
          </p:nvPr>
        </p:nvSpPr>
        <p:spPr>
          <a:xfrm>
            <a:off x="462536" y="399618"/>
            <a:ext cx="10076543" cy="81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4400"/>
              <a:buFont typeface="Karla"/>
              <a:buNone/>
            </a:pPr>
            <a:r>
              <a:rPr lang="en" dirty="0">
                <a:solidFill>
                  <a:srgbClr val="0432FF"/>
                </a:solidFill>
              </a:rPr>
              <a:t>Hoe </a:t>
            </a:r>
            <a:r>
              <a:rPr lang="en" dirty="0" err="1">
                <a:solidFill>
                  <a:srgbClr val="0432FF"/>
                </a:solidFill>
              </a:rPr>
              <a:t>wordt</a:t>
            </a:r>
            <a:r>
              <a:rPr lang="en" dirty="0">
                <a:solidFill>
                  <a:srgbClr val="0432FF"/>
                </a:solidFill>
              </a:rPr>
              <a:t> het Internet </a:t>
            </a:r>
            <a:r>
              <a:rPr lang="en" dirty="0" err="1">
                <a:solidFill>
                  <a:srgbClr val="0432FF"/>
                </a:solidFill>
              </a:rPr>
              <a:t>gemaakt</a:t>
            </a:r>
            <a:r>
              <a:rPr lang="en" dirty="0">
                <a:solidFill>
                  <a:srgbClr val="0432FF"/>
                </a:solidFill>
              </a:rPr>
              <a:t>?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BEDB9A-40B5-B24E-986B-DBE1D5A21AD6}"/>
              </a:ext>
            </a:extLst>
          </p:cNvPr>
          <p:cNvSpPr txBox="1"/>
          <p:nvPr/>
        </p:nvSpPr>
        <p:spPr>
          <a:xfrm>
            <a:off x="395342" y="4311127"/>
            <a:ext cx="1179665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l-NL" sz="2800" dirty="0">
                <a:solidFill>
                  <a:srgbClr val="0432FF"/>
                </a:solidFill>
                <a:latin typeface="Karla"/>
                <a:sym typeface="Karla"/>
              </a:rPr>
              <a:t>Open je netwerkinstellingen op je telefoon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2800" dirty="0">
                <a:solidFill>
                  <a:srgbClr val="0432FF"/>
                </a:solidFill>
                <a:latin typeface="Karla"/>
                <a:sym typeface="Karla"/>
              </a:rPr>
              <a:t>Verbind met het netwerk dat </a:t>
            </a:r>
            <a:r>
              <a:rPr lang="nl-NL" sz="2800" b="1" i="1" dirty="0">
                <a:solidFill>
                  <a:srgbClr val="0432FF"/>
                </a:solidFill>
                <a:latin typeface="Karla"/>
                <a:sym typeface="Karla"/>
              </a:rPr>
              <a:t>een-internetje</a:t>
            </a:r>
            <a:r>
              <a:rPr lang="nl-NL" sz="2800" i="1" dirty="0">
                <a:solidFill>
                  <a:srgbClr val="0432FF"/>
                </a:solidFill>
                <a:latin typeface="Karla"/>
                <a:sym typeface="Karla"/>
              </a:rPr>
              <a:t> </a:t>
            </a:r>
            <a:r>
              <a:rPr lang="nl-NL" sz="2800" dirty="0">
                <a:solidFill>
                  <a:srgbClr val="0432FF"/>
                </a:solidFill>
                <a:latin typeface="Karla"/>
                <a:sym typeface="Karla"/>
              </a:rPr>
              <a:t>heet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2800" dirty="0">
                <a:solidFill>
                  <a:srgbClr val="0432FF"/>
                </a:solidFill>
                <a:latin typeface="Karla"/>
                <a:sym typeface="Karla"/>
              </a:rPr>
              <a:t>Dit is een internetje zonder internet, je hoeft verder niks te doen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2800" dirty="0">
                <a:solidFill>
                  <a:srgbClr val="0432FF"/>
                </a:solidFill>
                <a:latin typeface="Karla"/>
                <a:sym typeface="Karla"/>
              </a:rPr>
              <a:t>Even geduld... </a:t>
            </a:r>
            <a:endParaRPr lang="en-NL" sz="2800" dirty="0"/>
          </a:p>
        </p:txBody>
      </p:sp>
    </p:spTree>
    <p:extLst>
      <p:ext uri="{BB962C8B-B14F-4D97-AF65-F5344CB8AC3E}">
        <p14:creationId xmlns:p14="http://schemas.microsoft.com/office/powerpoint/2010/main" val="2938983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9"/>
          <p:cNvSpPr txBox="1">
            <a:spLocks noGrp="1"/>
          </p:cNvSpPr>
          <p:nvPr>
            <p:ph type="title"/>
          </p:nvPr>
        </p:nvSpPr>
        <p:spPr>
          <a:xfrm>
            <a:off x="279656" y="292042"/>
            <a:ext cx="10076543" cy="81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4400"/>
              <a:buFont typeface="Karla"/>
              <a:buNone/>
            </a:pPr>
            <a:r>
              <a:rPr lang="en" dirty="0">
                <a:solidFill>
                  <a:srgbClr val="0432FF"/>
                </a:solidFill>
              </a:rPr>
              <a:t>Mini-internet</a:t>
            </a:r>
            <a:endParaRPr dirty="0"/>
          </a:p>
        </p:txBody>
      </p:sp>
      <p:pic>
        <p:nvPicPr>
          <p:cNvPr id="297" name="Google Shape;29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34088" y="0"/>
            <a:ext cx="765791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9"/>
          <p:cNvSpPr txBox="1"/>
          <p:nvPr/>
        </p:nvSpPr>
        <p:spPr>
          <a:xfrm>
            <a:off x="381896" y="2902780"/>
            <a:ext cx="3888891" cy="424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1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Server + wifi router inéén: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Programmeerbaar bordje met een wifi chip erop. Alleen bereikbaar binnen een straal van 20 meter.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nl-NL" sz="1800" dirty="0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1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Stroomvoorziening: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Batterij, zonnepaneel, batterijenlader, kabeltje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nl-NL" sz="1800" dirty="0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1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Website: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Afbeeldingen, geluidjes, tekst, en een beetje code (HTML, CSS)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nl-NL" sz="1800" dirty="0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nl-NL" sz="1800" b="1" dirty="0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 dirty="0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0"/>
          <p:cNvSpPr txBox="1">
            <a:spLocks noGrp="1"/>
          </p:cNvSpPr>
          <p:nvPr>
            <p:ph type="title"/>
          </p:nvPr>
        </p:nvSpPr>
        <p:spPr>
          <a:xfrm>
            <a:off x="360380" y="238253"/>
            <a:ext cx="10076543" cy="81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4400"/>
              <a:buFont typeface="Karla"/>
              <a:buNone/>
            </a:pPr>
            <a:r>
              <a:rPr lang="en">
                <a:solidFill>
                  <a:srgbClr val="0432FF"/>
                </a:solidFill>
              </a:rPr>
              <a:t>De content</a:t>
            </a:r>
            <a:endParaRPr/>
          </a:p>
        </p:txBody>
      </p:sp>
      <p:sp>
        <p:nvSpPr>
          <p:cNvPr id="304" name="Google Shape;304;p20"/>
          <p:cNvSpPr txBox="1"/>
          <p:nvPr/>
        </p:nvSpPr>
        <p:spPr>
          <a:xfrm>
            <a:off x="444826" y="3706712"/>
            <a:ext cx="5651173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nl-NL" sz="1800" b="1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Met de andere deelnemers:</a:t>
            </a:r>
            <a:endParaRPr lang="nl-NL" sz="1800" b="1" i="0" u="none" strike="noStrike" cap="none" dirty="0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nl-NL" sz="1800" b="1" i="0" u="none" strike="noStrike" cap="none" dirty="0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Tekst</a:t>
            </a:r>
            <a:r>
              <a:rPr lang="nl-NL" sz="1800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, afbeeldingen en geluid </a:t>
            </a:r>
            <a:r>
              <a:rPr lang="nl-NL" sz="1800" b="0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voor je mini site</a:t>
            </a:r>
          </a:p>
          <a:p>
            <a:pPr marL="285750" indent="-285750">
              <a:buClr>
                <a:srgbClr val="0432FF"/>
              </a:buClr>
              <a:buSzPts val="1800"/>
              <a:buFont typeface="Arial"/>
              <a:buChar char="•"/>
            </a:pPr>
            <a:r>
              <a:rPr lang="nl-NL" sz="1800" b="0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Naam voor je wifi netw</a:t>
            </a:r>
            <a:r>
              <a:rPr lang="nl-NL" sz="1800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e</a:t>
            </a:r>
            <a:r>
              <a:rPr lang="nl-NL" sz="1800" b="0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rk 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1800"/>
              <a:buFont typeface="Arial"/>
              <a:buChar char="•"/>
            </a:pPr>
            <a:endParaRPr lang="en" sz="1800" dirty="0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1800"/>
            </a:pPr>
            <a:r>
              <a:rPr lang="en" sz="1800" b="1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We </a:t>
            </a:r>
            <a:r>
              <a:rPr lang="en" sz="1800" b="1" dirty="0" err="1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beginnen</a:t>
            </a:r>
            <a:r>
              <a:rPr lang="en" sz="1800" b="1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nu met: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1800"/>
            </a:pPr>
            <a:endParaRPr lang="en" sz="1800" b="1" dirty="0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1800"/>
              <a:buFont typeface="Arial"/>
              <a:buChar char="•"/>
            </a:pPr>
            <a:r>
              <a:rPr lang="en" sz="1800" dirty="0" err="1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Lettertypes</a:t>
            </a:r>
            <a:r>
              <a:rPr lang="en" sz="1800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800" dirty="0" err="1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en</a:t>
            </a:r>
            <a:r>
              <a:rPr lang="en" sz="1800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styling in Brackets</a:t>
            </a:r>
            <a:endParaRPr sz="1800" b="1" i="0" u="none" strike="noStrike" cap="none" dirty="0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2857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en-NL" sz="1800" b="0" i="0" u="none" strike="noStrike" cap="none" dirty="0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305" name="Google Shape;305;p20"/>
          <p:cNvPicPr preferRelativeResize="0"/>
          <p:nvPr/>
        </p:nvPicPr>
        <p:blipFill rotWithShape="1">
          <a:blip r:embed="rId3">
            <a:alphaModFix/>
          </a:blip>
          <a:srcRect l="25645" t="-413" r="28622" b="-413"/>
          <a:stretch/>
        </p:blipFill>
        <p:spPr>
          <a:xfrm>
            <a:off x="6705062" y="0"/>
            <a:ext cx="553006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1B8FF0-F789-404C-AB9D-05A83178B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2476" y="1482439"/>
            <a:ext cx="7419788" cy="5375561"/>
          </a:xfrm>
          <a:prstGeom prst="rect">
            <a:avLst/>
          </a:prstGeom>
        </p:spPr>
      </p:pic>
      <p:sp>
        <p:nvSpPr>
          <p:cNvPr id="331" name="Google Shape;331;p22"/>
          <p:cNvSpPr txBox="1">
            <a:spLocks noGrp="1"/>
          </p:cNvSpPr>
          <p:nvPr>
            <p:ph type="title"/>
          </p:nvPr>
        </p:nvSpPr>
        <p:spPr>
          <a:xfrm>
            <a:off x="301172" y="249012"/>
            <a:ext cx="10076543" cy="81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4400"/>
              <a:buFont typeface="Karla"/>
              <a:buNone/>
            </a:pPr>
            <a:r>
              <a:rPr lang="en" sz="5100" dirty="0" err="1">
                <a:solidFill>
                  <a:srgbClr val="0432FF"/>
                </a:solidFill>
              </a:rPr>
              <a:t>Bestandsstructuur</a:t>
            </a:r>
            <a:br>
              <a:rPr lang="en" dirty="0">
                <a:solidFill>
                  <a:srgbClr val="0432FF"/>
                </a:solidFill>
              </a:rPr>
            </a:br>
            <a:r>
              <a:rPr lang="en" sz="3300" dirty="0">
                <a:solidFill>
                  <a:srgbClr val="0432FF"/>
                </a:solidFill>
              </a:rPr>
              <a:t>open de map </a:t>
            </a:r>
            <a:r>
              <a:rPr lang="en" sz="3300" i="1" dirty="0">
                <a:solidFill>
                  <a:srgbClr val="0432FF"/>
                </a:solidFill>
              </a:rPr>
              <a:t>data-de-</a:t>
            </a:r>
            <a:r>
              <a:rPr lang="en" sz="3300" i="1" dirty="0" err="1">
                <a:solidFill>
                  <a:srgbClr val="0432FF"/>
                </a:solidFill>
              </a:rPr>
              <a:t>vrolijkheid</a:t>
            </a:r>
            <a:endParaRPr sz="3300" dirty="0"/>
          </a:p>
        </p:txBody>
      </p:sp>
      <p:sp>
        <p:nvSpPr>
          <p:cNvPr id="333" name="Google Shape;333;p22"/>
          <p:cNvSpPr txBox="1"/>
          <p:nvPr/>
        </p:nvSpPr>
        <p:spPr>
          <a:xfrm>
            <a:off x="643472" y="2372445"/>
            <a:ext cx="3908100" cy="33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 dirty="0" err="1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jouw</a:t>
            </a:r>
            <a:r>
              <a:rPr lang="en" sz="1600" b="1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600" b="1" i="0" u="none" strike="noStrike" cap="none" dirty="0" err="1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netwerknaam</a:t>
            </a:r>
            <a:r>
              <a:rPr lang="en" sz="1600" b="1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(</a:t>
            </a:r>
            <a:r>
              <a:rPr lang="en" sz="1600" b="1" i="0" u="none" strike="noStrike" cap="none" dirty="0" err="1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geen</a:t>
            </a:r>
            <a:r>
              <a:rPr lang="en" sz="1600" b="1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 sz="1600" b="1" i="0" u="none" strike="noStrike" cap="none" dirty="0" err="1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spaties</a:t>
            </a:r>
            <a:r>
              <a:rPr lang="en" sz="1600" b="1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) &gt;</a:t>
            </a:r>
            <a:endParaRPr sz="1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22"/>
          <p:cNvSpPr txBox="1"/>
          <p:nvPr/>
        </p:nvSpPr>
        <p:spPr>
          <a:xfrm>
            <a:off x="3182889" y="1969336"/>
            <a:ext cx="1368683" cy="33851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lettertypes</a:t>
            </a:r>
            <a:r>
              <a:rPr lang="en" sz="1600" b="0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&gt;</a:t>
            </a: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22"/>
          <p:cNvSpPr txBox="1"/>
          <p:nvPr/>
        </p:nvSpPr>
        <p:spPr>
          <a:xfrm>
            <a:off x="301172" y="3386809"/>
            <a:ext cx="4250400" cy="33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het html </a:t>
            </a:r>
            <a:r>
              <a:rPr lang="en" sz="1600" b="1" i="0" u="none" strike="noStrike" cap="none" dirty="0" err="1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bestand</a:t>
            </a:r>
            <a:r>
              <a:rPr lang="en" sz="1600" b="1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(open met brackets!) &gt; </a:t>
            </a:r>
            <a:endParaRPr sz="1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22"/>
          <p:cNvSpPr txBox="1"/>
          <p:nvPr/>
        </p:nvSpPr>
        <p:spPr>
          <a:xfrm>
            <a:off x="2721272" y="5204342"/>
            <a:ext cx="1830300" cy="33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 dirty="0" err="1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geluidsbestand</a:t>
            </a:r>
            <a:r>
              <a:rPr lang="en" sz="1600" b="0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 &gt;</a:t>
            </a:r>
            <a:endParaRPr sz="1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22"/>
          <p:cNvSpPr txBox="1"/>
          <p:nvPr/>
        </p:nvSpPr>
        <p:spPr>
          <a:xfrm>
            <a:off x="1646072" y="3765167"/>
            <a:ext cx="2905500" cy="33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code om geluid af te spelen &gt;</a:t>
            </a: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7b5234abca_0_5"/>
          <p:cNvSpPr txBox="1">
            <a:spLocks noGrp="1"/>
          </p:cNvSpPr>
          <p:nvPr>
            <p:ph type="title"/>
          </p:nvPr>
        </p:nvSpPr>
        <p:spPr>
          <a:xfrm>
            <a:off x="231288" y="119127"/>
            <a:ext cx="10076400" cy="8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4400"/>
              <a:buFont typeface="Karla"/>
              <a:buNone/>
            </a:pPr>
            <a:r>
              <a:rPr lang="en" dirty="0">
                <a:solidFill>
                  <a:srgbClr val="0432FF"/>
                </a:solidFill>
              </a:rPr>
              <a:t>HTML + CSS</a:t>
            </a:r>
            <a:endParaRPr dirty="0"/>
          </a:p>
        </p:txBody>
      </p:sp>
      <p:pic>
        <p:nvPicPr>
          <p:cNvPr id="324" name="Google Shape;324;g17b5234abca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73271" y="0"/>
            <a:ext cx="6418727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F0F154-11A7-ED42-B82F-3A58DACFE38E}"/>
              </a:ext>
            </a:extLst>
          </p:cNvPr>
          <p:cNvSpPr txBox="1"/>
          <p:nvPr/>
        </p:nvSpPr>
        <p:spPr>
          <a:xfrm>
            <a:off x="231288" y="834925"/>
            <a:ext cx="52192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2000" b="1" dirty="0">
                <a:solidFill>
                  <a:srgbClr val="FF0000"/>
                </a:solidFill>
                <a:latin typeface="Karla"/>
                <a:ea typeface="Karla"/>
                <a:cs typeface="Karla"/>
                <a:sym typeface="Karla"/>
              </a:rPr>
              <a:t>&lt;html&gt;</a:t>
            </a:r>
          </a:p>
          <a:p>
            <a:endParaRPr lang="nl-NL" sz="1400" b="1" dirty="0">
              <a:solidFill>
                <a:srgbClr val="FF0000"/>
              </a:solidFill>
              <a:latin typeface="Karla"/>
              <a:ea typeface="Karla"/>
              <a:cs typeface="Karla"/>
              <a:sym typeface="Karla"/>
            </a:endParaRPr>
          </a:p>
          <a:p>
            <a:r>
              <a:rPr lang="nl-NL" sz="1800" b="1" dirty="0">
                <a:solidFill>
                  <a:srgbClr val="00B050"/>
                </a:solidFill>
                <a:latin typeface="Karla"/>
                <a:sym typeface="Karla"/>
              </a:rPr>
              <a:t>      &lt;</a:t>
            </a:r>
            <a:r>
              <a:rPr lang="nl-NL" sz="1800" b="1" dirty="0" err="1">
                <a:solidFill>
                  <a:srgbClr val="00B050"/>
                </a:solidFill>
                <a:latin typeface="Karla"/>
                <a:sym typeface="Karla"/>
              </a:rPr>
              <a:t>head</a:t>
            </a:r>
            <a:r>
              <a:rPr lang="nl-NL" sz="1800" b="1" dirty="0">
                <a:solidFill>
                  <a:srgbClr val="00B050"/>
                </a:solidFill>
                <a:latin typeface="Karla"/>
                <a:sym typeface="Karla"/>
              </a:rPr>
              <a:t>&gt;</a:t>
            </a:r>
          </a:p>
          <a:p>
            <a:r>
              <a:rPr lang="nl-NL" b="1" dirty="0">
                <a:solidFill>
                  <a:srgbClr val="FF40FF"/>
                </a:solidFill>
                <a:latin typeface="Karla"/>
                <a:sym typeface="Karla"/>
              </a:rPr>
              <a:t>            &lt;</a:t>
            </a:r>
            <a:r>
              <a:rPr lang="nl-NL" b="1" dirty="0" err="1">
                <a:solidFill>
                  <a:srgbClr val="FF40FF"/>
                </a:solidFill>
                <a:latin typeface="Karla"/>
                <a:sym typeface="Karla"/>
              </a:rPr>
              <a:t>title</a:t>
            </a:r>
            <a:r>
              <a:rPr lang="nl-NL" b="1" dirty="0">
                <a:solidFill>
                  <a:srgbClr val="FF40FF"/>
                </a:solidFill>
                <a:latin typeface="Karla"/>
                <a:sym typeface="Karla"/>
              </a:rPr>
              <a:t>&gt; </a:t>
            </a:r>
            <a:r>
              <a:rPr lang="nl-NL" b="1" dirty="0">
                <a:solidFill>
                  <a:schemeClr val="tx1"/>
                </a:solidFill>
                <a:latin typeface="Karla"/>
                <a:sym typeface="Karla"/>
              </a:rPr>
              <a:t>Naam voor je pagina</a:t>
            </a:r>
            <a:r>
              <a:rPr kumimoji="0" lang="nl-NL" sz="14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Karla"/>
                <a:cs typeface="Arial"/>
                <a:sym typeface="Karla"/>
              </a:rPr>
              <a:t> </a:t>
            </a:r>
            <a:r>
              <a:rPr kumimoji="0" lang="nl-NL" sz="1400" b="1" i="0" u="none" strike="noStrike" kern="0" cap="none" spc="0" normalizeH="0" baseline="0" noProof="0" dirty="0">
                <a:ln>
                  <a:noFill/>
                </a:ln>
                <a:solidFill>
                  <a:srgbClr val="FF40FF"/>
                </a:solidFill>
                <a:effectLst/>
                <a:uLnTx/>
                <a:uFillTx/>
                <a:latin typeface="Karla"/>
                <a:cs typeface="Arial"/>
                <a:sym typeface="Karla"/>
              </a:rPr>
              <a:t>&lt;/</a:t>
            </a:r>
            <a:r>
              <a:rPr kumimoji="0" lang="nl-NL" sz="1400" b="1" i="0" u="none" strike="noStrike" kern="0" cap="none" spc="0" normalizeH="0" baseline="0" noProof="0" dirty="0" err="1">
                <a:ln>
                  <a:noFill/>
                </a:ln>
                <a:solidFill>
                  <a:srgbClr val="FF40FF"/>
                </a:solidFill>
                <a:effectLst/>
                <a:uLnTx/>
                <a:uFillTx/>
                <a:latin typeface="Karla"/>
                <a:cs typeface="Arial"/>
                <a:sym typeface="Karla"/>
              </a:rPr>
              <a:t>title</a:t>
            </a:r>
            <a:r>
              <a:rPr kumimoji="0" lang="nl-NL" sz="1400" b="1" i="0" u="none" strike="noStrike" kern="0" cap="none" spc="0" normalizeH="0" baseline="0" noProof="0" dirty="0">
                <a:ln>
                  <a:noFill/>
                </a:ln>
                <a:solidFill>
                  <a:srgbClr val="FF40FF"/>
                </a:solidFill>
                <a:effectLst/>
                <a:uLnTx/>
                <a:uFillTx/>
                <a:latin typeface="Karla"/>
                <a:cs typeface="Arial"/>
                <a:sym typeface="Karla"/>
              </a:rPr>
              <a:t>&gt;</a:t>
            </a:r>
            <a:b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</a:br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      &lt;</a:t>
            </a:r>
            <a:r>
              <a:rPr lang="nl-NL" b="1" dirty="0" err="1">
                <a:solidFill>
                  <a:srgbClr val="0432FF"/>
                </a:solidFill>
                <a:latin typeface="Karla"/>
                <a:sym typeface="Karla"/>
              </a:rPr>
              <a:t>style</a:t>
            </a:r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&gt;</a:t>
            </a: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	</a:t>
            </a:r>
            <a:r>
              <a:rPr lang="nl-NL" b="1" dirty="0">
                <a:solidFill>
                  <a:srgbClr val="FF4585"/>
                </a:solidFill>
                <a:latin typeface="Karla"/>
                <a:sym typeface="Karla"/>
              </a:rPr>
              <a:t>@font-face {</a:t>
            </a: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	      font-family: </a:t>
            </a:r>
            <a:r>
              <a:rPr lang="nl-NL" b="1" dirty="0">
                <a:solidFill>
                  <a:schemeClr val="bg2">
                    <a:lumMod val="60000"/>
                    <a:lumOff val="40000"/>
                  </a:schemeClr>
                </a:solidFill>
                <a:latin typeface="Karla"/>
                <a:sym typeface="Karla"/>
              </a:rPr>
              <a:t>myFont1</a:t>
            </a:r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;</a:t>
            </a: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	      </a:t>
            </a:r>
            <a:r>
              <a:rPr lang="nl-NL" b="1" dirty="0" err="1">
                <a:solidFill>
                  <a:srgbClr val="0432FF"/>
                </a:solidFill>
                <a:latin typeface="Karla"/>
                <a:sym typeface="Karla"/>
              </a:rPr>
              <a:t>src</a:t>
            </a:r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: </a:t>
            </a:r>
            <a:r>
              <a:rPr lang="nl-NL" b="1" dirty="0" err="1">
                <a:solidFill>
                  <a:srgbClr val="0432FF"/>
                </a:solidFill>
                <a:latin typeface="Karla"/>
                <a:sym typeface="Karla"/>
              </a:rPr>
              <a:t>url</a:t>
            </a:r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(</a:t>
            </a:r>
            <a:r>
              <a:rPr lang="nl-NL" b="1" dirty="0">
                <a:solidFill>
                  <a:schemeClr val="tx1"/>
                </a:solidFill>
                <a:latin typeface="Karla"/>
                <a:sym typeface="Karla"/>
              </a:rPr>
              <a:t>”</a:t>
            </a:r>
            <a:r>
              <a:rPr lang="nl-NL" b="1" dirty="0" err="1">
                <a:solidFill>
                  <a:schemeClr val="tx1"/>
                </a:solidFill>
                <a:latin typeface="Karla"/>
                <a:sym typeface="Karla"/>
              </a:rPr>
              <a:t>coconat.otf</a:t>
            </a:r>
            <a:r>
              <a:rPr lang="nl-NL" b="1" dirty="0">
                <a:solidFill>
                  <a:schemeClr val="tx1"/>
                </a:solidFill>
                <a:latin typeface="Karla"/>
                <a:sym typeface="Karla"/>
              </a:rPr>
              <a:t>”</a:t>
            </a:r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);</a:t>
            </a: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 	 </a:t>
            </a:r>
            <a:r>
              <a:rPr lang="nl-NL" b="1" dirty="0">
                <a:solidFill>
                  <a:srgbClr val="FF4585"/>
                </a:solidFill>
                <a:latin typeface="Karla"/>
                <a:sym typeface="Karla"/>
              </a:rPr>
              <a:t>}</a:t>
            </a:r>
            <a:endParaRPr lang="nl-NL" b="1" dirty="0">
              <a:solidFill>
                <a:srgbClr val="0432FF"/>
              </a:solidFill>
              <a:latin typeface="Karla"/>
              <a:sym typeface="Karla"/>
            </a:endParaRP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             </a:t>
            </a:r>
            <a:r>
              <a:rPr lang="nl-NL" b="1" dirty="0">
                <a:solidFill>
                  <a:srgbClr val="00B0F0"/>
                </a:solidFill>
                <a:latin typeface="Karla"/>
                <a:sym typeface="Karla"/>
              </a:rPr>
              <a:t>body{</a:t>
            </a:r>
          </a:p>
          <a:p>
            <a:r>
              <a:rPr lang="nl-NL" b="1" dirty="0">
                <a:solidFill>
                  <a:srgbClr val="FF9300"/>
                </a:solidFill>
                <a:latin typeface="Karla"/>
                <a:sym typeface="Karla"/>
              </a:rPr>
              <a:t> 	    font-family: </a:t>
            </a:r>
            <a:r>
              <a:rPr lang="nl-NL" b="1" dirty="0">
                <a:solidFill>
                  <a:schemeClr val="bg2">
                    <a:lumMod val="60000"/>
                    <a:lumOff val="40000"/>
                  </a:schemeClr>
                </a:solidFill>
                <a:latin typeface="Karla"/>
                <a:sym typeface="Karla"/>
              </a:rPr>
              <a:t>myFont1</a:t>
            </a:r>
            <a:r>
              <a:rPr lang="nl-NL" b="1" dirty="0">
                <a:solidFill>
                  <a:srgbClr val="FF9300"/>
                </a:solidFill>
                <a:latin typeface="Karla"/>
                <a:sym typeface="Karla"/>
              </a:rPr>
              <a:t>, sans-</a:t>
            </a:r>
            <a:r>
              <a:rPr lang="nl-NL" b="1" dirty="0" err="1">
                <a:solidFill>
                  <a:srgbClr val="FF9300"/>
                </a:solidFill>
                <a:latin typeface="Karla"/>
                <a:sym typeface="Karla"/>
              </a:rPr>
              <a:t>serif</a:t>
            </a:r>
            <a:r>
              <a:rPr lang="nl-NL" b="1" dirty="0">
                <a:solidFill>
                  <a:srgbClr val="FF9300"/>
                </a:solidFill>
                <a:latin typeface="Karla"/>
                <a:sym typeface="Karla"/>
              </a:rPr>
              <a:t>;</a:t>
            </a: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                  </a:t>
            </a:r>
            <a:r>
              <a:rPr lang="nl-NL" b="1" dirty="0">
                <a:solidFill>
                  <a:srgbClr val="FF9300"/>
                </a:solidFill>
                <a:latin typeface="Karla"/>
                <a:sym typeface="Karla"/>
              </a:rPr>
              <a:t>font-</a:t>
            </a:r>
            <a:r>
              <a:rPr lang="nl-NL" b="1" dirty="0" err="1">
                <a:solidFill>
                  <a:srgbClr val="FF9300"/>
                </a:solidFill>
                <a:latin typeface="Karla"/>
                <a:sym typeface="Karla"/>
              </a:rPr>
              <a:t>size</a:t>
            </a:r>
            <a:r>
              <a:rPr lang="nl-NL" b="1" dirty="0">
                <a:solidFill>
                  <a:srgbClr val="FF9300"/>
                </a:solidFill>
                <a:latin typeface="Karla"/>
                <a:sym typeface="Karla"/>
              </a:rPr>
              <a:t>: 80px;</a:t>
            </a:r>
            <a:endParaRPr lang="nl-NL" b="1" dirty="0">
              <a:solidFill>
                <a:srgbClr val="0432FF"/>
              </a:solidFill>
              <a:latin typeface="Karla"/>
              <a:sym typeface="Karla"/>
            </a:endParaRP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                  </a:t>
            </a:r>
            <a:r>
              <a:rPr lang="nl-NL" b="1" dirty="0">
                <a:solidFill>
                  <a:srgbClr val="FF9300"/>
                </a:solidFill>
                <a:latin typeface="Karla"/>
                <a:sym typeface="Karla"/>
              </a:rPr>
              <a:t>word-</a:t>
            </a:r>
            <a:r>
              <a:rPr lang="nl-NL" b="1" dirty="0" err="1">
                <a:solidFill>
                  <a:srgbClr val="FF9300"/>
                </a:solidFill>
                <a:latin typeface="Karla"/>
                <a:sym typeface="Karla"/>
              </a:rPr>
              <a:t>spacing</a:t>
            </a:r>
            <a:r>
              <a:rPr lang="nl-NL" b="1" dirty="0">
                <a:solidFill>
                  <a:srgbClr val="FF9300"/>
                </a:solidFill>
                <a:latin typeface="Karla"/>
                <a:sym typeface="Karla"/>
              </a:rPr>
              <a:t>: 10px;</a:t>
            </a: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                  </a:t>
            </a:r>
            <a:r>
              <a:rPr lang="nl-NL" b="1" dirty="0">
                <a:solidFill>
                  <a:srgbClr val="00B0F0"/>
                </a:solidFill>
                <a:latin typeface="Karla"/>
                <a:sym typeface="Karla"/>
              </a:rPr>
              <a:t> }</a:t>
            </a: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      &lt;/</a:t>
            </a:r>
            <a:r>
              <a:rPr lang="nl-NL" b="1" dirty="0" err="1">
                <a:solidFill>
                  <a:srgbClr val="0432FF"/>
                </a:solidFill>
                <a:latin typeface="Karla"/>
                <a:sym typeface="Karla"/>
              </a:rPr>
              <a:t>style</a:t>
            </a:r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&gt;</a:t>
            </a:r>
          </a:p>
          <a:p>
            <a:r>
              <a:rPr lang="nl-NL" sz="1800" b="1" dirty="0">
                <a:solidFill>
                  <a:srgbClr val="00B050"/>
                </a:solidFill>
                <a:latin typeface="Karla"/>
                <a:sym typeface="Karla"/>
              </a:rPr>
              <a:t>      &lt;/</a:t>
            </a:r>
            <a:r>
              <a:rPr lang="nl-NL" sz="1800" b="1" dirty="0" err="1">
                <a:solidFill>
                  <a:srgbClr val="00B050"/>
                </a:solidFill>
                <a:latin typeface="Karla"/>
                <a:sym typeface="Karla"/>
              </a:rPr>
              <a:t>head</a:t>
            </a:r>
            <a:r>
              <a:rPr lang="nl-NL" sz="1800" b="1" dirty="0">
                <a:solidFill>
                  <a:srgbClr val="00B050"/>
                </a:solidFill>
                <a:latin typeface="Karla"/>
                <a:sym typeface="Karla"/>
              </a:rPr>
              <a:t>&gt;</a:t>
            </a:r>
          </a:p>
          <a:p>
            <a:endParaRPr lang="nl-NL" b="1" dirty="0">
              <a:solidFill>
                <a:srgbClr val="0432FF"/>
              </a:solidFill>
              <a:latin typeface="Karla"/>
              <a:sym typeface="Karla"/>
            </a:endParaRPr>
          </a:p>
          <a:p>
            <a:r>
              <a:rPr lang="nl-NL" sz="1800" b="1" dirty="0">
                <a:solidFill>
                  <a:srgbClr val="C892FE"/>
                </a:solidFill>
                <a:latin typeface="Karla"/>
                <a:sym typeface="Karla"/>
              </a:rPr>
              <a:t>      </a:t>
            </a:r>
            <a:r>
              <a:rPr lang="nl-NL" sz="1800" b="1" dirty="0">
                <a:solidFill>
                  <a:srgbClr val="00B050"/>
                </a:solidFill>
                <a:latin typeface="Karla"/>
                <a:sym typeface="Karla"/>
              </a:rPr>
              <a:t>&lt;body&gt;</a:t>
            </a: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      </a:t>
            </a:r>
            <a:r>
              <a:rPr lang="nl-NL" b="1" dirty="0">
                <a:solidFill>
                  <a:srgbClr val="00FAA0"/>
                </a:solidFill>
                <a:latin typeface="Karla"/>
                <a:sym typeface="Karla"/>
              </a:rPr>
              <a:t>&lt;1h&gt;</a:t>
            </a:r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</a:t>
            </a:r>
            <a:r>
              <a:rPr lang="nl-NL" b="1" dirty="0">
                <a:solidFill>
                  <a:schemeClr val="tx1"/>
                </a:solidFill>
                <a:latin typeface="Karla"/>
                <a:sym typeface="Karla"/>
              </a:rPr>
              <a:t>Dit is de titel van deze pagina</a:t>
            </a:r>
            <a:r>
              <a:rPr lang="nl-NL" b="1" dirty="0">
                <a:solidFill>
                  <a:srgbClr val="00FAA0"/>
                </a:solidFill>
                <a:latin typeface="Karla"/>
                <a:sym typeface="Karla"/>
              </a:rPr>
              <a:t> &lt;/h1&gt;</a:t>
            </a: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      </a:t>
            </a:r>
            <a:r>
              <a:rPr lang="nl-NL" b="1" dirty="0">
                <a:solidFill>
                  <a:srgbClr val="FFB59E"/>
                </a:solidFill>
                <a:latin typeface="Karla"/>
                <a:sym typeface="Karla"/>
              </a:rPr>
              <a:t>&lt;p&gt;</a:t>
            </a:r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</a:t>
            </a:r>
            <a:r>
              <a:rPr lang="nl-NL" b="1" dirty="0">
                <a:solidFill>
                  <a:schemeClr val="tx1"/>
                </a:solidFill>
                <a:latin typeface="Karla"/>
                <a:sym typeface="Karla"/>
              </a:rPr>
              <a:t>Dit is een alinea met tekst </a:t>
            </a:r>
            <a:r>
              <a:rPr lang="nl-NL" b="1" dirty="0">
                <a:solidFill>
                  <a:srgbClr val="FFB59E"/>
                </a:solidFill>
                <a:latin typeface="Karla"/>
                <a:sym typeface="Karla"/>
              </a:rPr>
              <a:t>&lt;/p&gt;</a:t>
            </a: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      </a:t>
            </a:r>
            <a:r>
              <a:rPr lang="nl-NL" b="1" dirty="0">
                <a:solidFill>
                  <a:srgbClr val="941651"/>
                </a:solidFill>
                <a:latin typeface="Karla"/>
                <a:sym typeface="Karla"/>
              </a:rPr>
              <a:t>&lt;</a:t>
            </a:r>
            <a:r>
              <a:rPr lang="nl-NL" b="1" dirty="0" err="1">
                <a:solidFill>
                  <a:srgbClr val="941651"/>
                </a:solidFill>
                <a:latin typeface="Karla"/>
                <a:sym typeface="Karla"/>
              </a:rPr>
              <a:t>img</a:t>
            </a:r>
            <a:r>
              <a:rPr lang="nl-NL" b="1" dirty="0">
                <a:solidFill>
                  <a:srgbClr val="941651"/>
                </a:solidFill>
                <a:latin typeface="Karla"/>
                <a:sym typeface="Karla"/>
              </a:rPr>
              <a:t> </a:t>
            </a:r>
            <a:r>
              <a:rPr lang="nl-NL" b="1" dirty="0" err="1">
                <a:solidFill>
                  <a:srgbClr val="941651"/>
                </a:solidFill>
                <a:latin typeface="Karla"/>
                <a:sym typeface="Karla"/>
              </a:rPr>
              <a:t>src</a:t>
            </a:r>
            <a:r>
              <a:rPr lang="nl-NL" b="1" dirty="0">
                <a:solidFill>
                  <a:srgbClr val="941651"/>
                </a:solidFill>
                <a:latin typeface="Karla"/>
                <a:sym typeface="Karla"/>
              </a:rPr>
              <a:t>=“</a:t>
            </a:r>
            <a:r>
              <a:rPr lang="nl-NL" b="1" dirty="0" err="1">
                <a:solidFill>
                  <a:schemeClr val="tx1"/>
                </a:solidFill>
                <a:latin typeface="Karla"/>
                <a:sym typeface="Karla"/>
              </a:rPr>
              <a:t>cat.jpeg</a:t>
            </a:r>
            <a:r>
              <a:rPr lang="nl-NL" b="1" dirty="0">
                <a:solidFill>
                  <a:schemeClr val="tx1"/>
                </a:solidFill>
                <a:latin typeface="Karla"/>
                <a:sym typeface="Karla"/>
              </a:rPr>
              <a:t>”</a:t>
            </a:r>
            <a:r>
              <a:rPr lang="nl-NL" b="1" dirty="0">
                <a:solidFill>
                  <a:srgbClr val="941651"/>
                </a:solidFill>
                <a:latin typeface="Karla"/>
                <a:sym typeface="Karla"/>
              </a:rPr>
              <a:t>&gt;</a:t>
            </a:r>
          </a:p>
          <a:p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           </a:t>
            </a:r>
            <a:r>
              <a:rPr lang="nl-NL" b="1" dirty="0">
                <a:solidFill>
                  <a:srgbClr val="FFB59E"/>
                </a:solidFill>
                <a:latin typeface="Karla"/>
                <a:sym typeface="Karla"/>
              </a:rPr>
              <a:t>&lt;p&gt;</a:t>
            </a:r>
            <a:r>
              <a:rPr lang="nl-NL" b="1" dirty="0">
                <a:solidFill>
                  <a:srgbClr val="0432FF"/>
                </a:solidFill>
                <a:latin typeface="Karla"/>
                <a:sym typeface="Karla"/>
              </a:rPr>
              <a:t> </a:t>
            </a:r>
            <a:r>
              <a:rPr lang="nl-NL" b="1" dirty="0">
                <a:solidFill>
                  <a:schemeClr val="tx1"/>
                </a:solidFill>
                <a:latin typeface="Karla"/>
                <a:sym typeface="Karla"/>
              </a:rPr>
              <a:t>Dit is een alinea met tekst </a:t>
            </a:r>
            <a:r>
              <a:rPr lang="nl-NL" b="1" dirty="0">
                <a:solidFill>
                  <a:srgbClr val="FFB59E"/>
                </a:solidFill>
                <a:latin typeface="Karla"/>
                <a:sym typeface="Karla"/>
              </a:rPr>
              <a:t>&lt;/p&gt;</a:t>
            </a:r>
            <a:endParaRPr lang="nl-NL" b="1" dirty="0">
              <a:solidFill>
                <a:srgbClr val="941651"/>
              </a:solidFill>
              <a:latin typeface="Karla"/>
              <a:sym typeface="Karla"/>
            </a:endParaRPr>
          </a:p>
          <a:p>
            <a:r>
              <a:rPr lang="nl-NL" sz="1800" b="1" dirty="0">
                <a:solidFill>
                  <a:srgbClr val="C892FE"/>
                </a:solidFill>
                <a:latin typeface="Karla"/>
                <a:sym typeface="Karla"/>
              </a:rPr>
              <a:t>      </a:t>
            </a:r>
            <a:r>
              <a:rPr lang="nl-NL" sz="1800" b="1" dirty="0">
                <a:solidFill>
                  <a:srgbClr val="00B050"/>
                </a:solidFill>
                <a:latin typeface="Karla"/>
                <a:sym typeface="Karla"/>
              </a:rPr>
              <a:t>&lt;/body&gt;</a:t>
            </a:r>
          </a:p>
          <a:p>
            <a:endParaRPr lang="nl-NL" b="1" dirty="0">
              <a:solidFill>
                <a:srgbClr val="00B050"/>
              </a:solidFill>
              <a:latin typeface="Karla"/>
              <a:sym typeface="Karla"/>
            </a:endParaRPr>
          </a:p>
          <a:p>
            <a:r>
              <a:rPr lang="nl-NL" sz="2000" b="1" dirty="0">
                <a:solidFill>
                  <a:srgbClr val="FF0000"/>
                </a:solidFill>
                <a:latin typeface="Karla"/>
                <a:sym typeface="Karla"/>
              </a:rPr>
              <a:t>&lt;/html&gt;</a:t>
            </a:r>
            <a:endParaRPr lang="en-NL" sz="2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1B8FF0-F789-404C-AB9D-05A83178BE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211" b="57536"/>
          <a:stretch/>
        </p:blipFill>
        <p:spPr>
          <a:xfrm>
            <a:off x="2694107" y="1298986"/>
            <a:ext cx="7419788" cy="336167"/>
          </a:xfrm>
          <a:prstGeom prst="rect">
            <a:avLst/>
          </a:prstGeom>
        </p:spPr>
      </p:pic>
      <p:sp>
        <p:nvSpPr>
          <p:cNvPr id="331" name="Google Shape;331;p22"/>
          <p:cNvSpPr txBox="1">
            <a:spLocks noGrp="1"/>
          </p:cNvSpPr>
          <p:nvPr>
            <p:ph type="title"/>
          </p:nvPr>
        </p:nvSpPr>
        <p:spPr>
          <a:xfrm>
            <a:off x="301172" y="249012"/>
            <a:ext cx="10076543" cy="81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4400"/>
              <a:buFont typeface="Karla"/>
              <a:buNone/>
            </a:pPr>
            <a:r>
              <a:rPr lang="en" sz="5100" dirty="0" err="1">
                <a:solidFill>
                  <a:srgbClr val="0432FF"/>
                </a:solidFill>
              </a:rPr>
              <a:t>Coderen</a:t>
            </a:r>
            <a:r>
              <a:rPr lang="en" sz="5100" dirty="0">
                <a:solidFill>
                  <a:srgbClr val="0432FF"/>
                </a:solidFill>
              </a:rPr>
              <a:t> met Brackets</a:t>
            </a:r>
            <a:endParaRPr sz="3300" dirty="0"/>
          </a:p>
        </p:txBody>
      </p:sp>
      <p:sp>
        <p:nvSpPr>
          <p:cNvPr id="335" name="Google Shape;335;p22"/>
          <p:cNvSpPr txBox="1"/>
          <p:nvPr/>
        </p:nvSpPr>
        <p:spPr>
          <a:xfrm>
            <a:off x="358610" y="1299669"/>
            <a:ext cx="2335497" cy="33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600" b="1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o</a:t>
            </a:r>
            <a:r>
              <a:rPr lang="en" sz="1600" b="1" i="0" u="none" strike="noStrike" cap="none" dirty="0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pen met Brackets &gt; </a:t>
            </a:r>
            <a:endParaRPr sz="16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121433-38C5-D345-9A70-A3486AB93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0913" y="1910622"/>
            <a:ext cx="7140663" cy="469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557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1"/>
          <p:cNvSpPr txBox="1">
            <a:spLocks noGrp="1"/>
          </p:cNvSpPr>
          <p:nvPr>
            <p:ph type="title"/>
          </p:nvPr>
        </p:nvSpPr>
        <p:spPr>
          <a:xfrm>
            <a:off x="301172" y="173708"/>
            <a:ext cx="10076543" cy="81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432FF"/>
              </a:buClr>
              <a:buSzPts val="4000"/>
              <a:buFont typeface="Karla"/>
              <a:buNone/>
            </a:pPr>
            <a:r>
              <a:rPr lang="en" sz="4000">
                <a:solidFill>
                  <a:srgbClr val="0432FF"/>
                </a:solidFill>
              </a:rPr>
              <a:t>Foto’s comprimeren ~50kb per foto</a:t>
            </a:r>
            <a:endParaRPr/>
          </a:p>
        </p:txBody>
      </p:sp>
      <p:pic>
        <p:nvPicPr>
          <p:cNvPr id="311" name="Google Shape;31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1175" y="1150200"/>
            <a:ext cx="4408176" cy="3250349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1"/>
          <p:cNvSpPr txBox="1"/>
          <p:nvPr/>
        </p:nvSpPr>
        <p:spPr>
          <a:xfrm>
            <a:off x="301172" y="4566491"/>
            <a:ext cx="5474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Voorvertoning (Mac)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Ga naar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Extra’s</a:t>
            </a: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 en selecteer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Pas Grootte Aan</a:t>
            </a:r>
            <a:endParaRPr sz="1400" b="0" i="1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Breedte 400 px breed, en resolutie 72 pixels/inch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3" name="Google Shape;313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72938" y="1143100"/>
            <a:ext cx="2510076" cy="325035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21"/>
          <p:cNvSpPr txBox="1"/>
          <p:nvPr/>
        </p:nvSpPr>
        <p:spPr>
          <a:xfrm>
            <a:off x="5172950" y="4552300"/>
            <a:ext cx="29172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Paint (Windows)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Ga naar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Start</a:t>
            </a: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 &gt;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Formaat wijzigen</a:t>
            </a:r>
            <a:endParaRPr sz="1400" b="0" i="1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Selecteer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Pixels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Vink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Hoogte-breedteverhouding aan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Voer nu bij ‘Horizontaal’ in – 400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1"/>
          <p:cNvSpPr txBox="1"/>
          <p:nvPr/>
        </p:nvSpPr>
        <p:spPr>
          <a:xfrm>
            <a:off x="301172" y="6238841"/>
            <a:ext cx="11499967" cy="353943"/>
          </a:xfrm>
          <a:prstGeom prst="rect">
            <a:avLst/>
          </a:prstGeom>
          <a:noFill/>
          <a:ln w="19050" cap="flat" cmpd="sng">
            <a:solidFill>
              <a:srgbClr val="0432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Sla je foto’s op – geef ze een korte naam, bijv </a:t>
            </a:r>
            <a:r>
              <a:rPr lang="en" sz="1700" b="1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foto1.jpg </a:t>
            </a:r>
            <a:r>
              <a:rPr lang="en" sz="17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enz en controleer hoe groot ze zijn, tussen 25-50kb is ideaal</a:t>
            </a:r>
            <a:endParaRPr sz="17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6" name="Google Shape;316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458075" y="1143425"/>
            <a:ext cx="2608687" cy="3263899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21"/>
          <p:cNvSpPr txBox="1"/>
          <p:nvPr/>
        </p:nvSpPr>
        <p:spPr>
          <a:xfrm>
            <a:off x="8458075" y="4528388"/>
            <a:ext cx="30000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Foto’s (Windows)</a:t>
            </a:r>
            <a:endParaRPr sz="1400" b="1" i="0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Open de foto(s) in de app </a:t>
            </a:r>
            <a:r>
              <a:rPr lang="en" sz="1400" b="0" i="1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Foto’s</a:t>
            </a:r>
            <a:endParaRPr sz="1400" b="0" i="1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Klik op de drie puntjes rechtsboven</a:t>
            </a:r>
            <a:endParaRPr sz="1400" b="0" i="0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432FF"/>
                </a:solidFill>
                <a:latin typeface="Karla"/>
                <a:ea typeface="Karla"/>
                <a:cs typeface="Karla"/>
                <a:sym typeface="Karla"/>
              </a:rPr>
              <a:t>Klik op A</a:t>
            </a:r>
            <a:endParaRPr sz="1400" b="0" i="0" u="none" strike="noStrike" cap="none">
              <a:solidFill>
                <a:srgbClr val="0432FF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1384</TotalTime>
  <Words>626</Words>
  <Application>Microsoft Macintosh PowerPoint</Application>
  <PresentationFormat>Widescreen</PresentationFormat>
  <Paragraphs>103</Paragraphs>
  <Slides>13</Slides>
  <Notes>13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Karla</vt:lpstr>
      <vt:lpstr>Calibri</vt:lpstr>
      <vt:lpstr>Arial</vt:lpstr>
      <vt:lpstr>Office Theme</vt:lpstr>
      <vt:lpstr>PowerPoint Presentation</vt:lpstr>
      <vt:lpstr>Kennismaken</vt:lpstr>
      <vt:lpstr>Hoe wordt het Internet gemaakt?</vt:lpstr>
      <vt:lpstr>Mini-internet</vt:lpstr>
      <vt:lpstr>De content</vt:lpstr>
      <vt:lpstr>Bestandsstructuur open de map data-de-vrolijkheid</vt:lpstr>
      <vt:lpstr>HTML + CSS</vt:lpstr>
      <vt:lpstr>Coderen met Brackets</vt:lpstr>
      <vt:lpstr>Foto’s comprimeren ~50kb per foto</vt:lpstr>
      <vt:lpstr>Audio comprimeren</vt:lpstr>
      <vt:lpstr>Style je pagina</vt:lpstr>
      <vt:lpstr>Heb je het .ssid bestand een nieuwe naam gegeven?  Zet het hele mapje op een USB stick!</vt:lpstr>
      <vt:lpstr>Thee, koekjes en poster ontwerp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 vrijdag</dc:title>
  <dc:creator>Loes Bogers</dc:creator>
  <cp:lastModifiedBy>Loes Bogers</cp:lastModifiedBy>
  <cp:revision>8</cp:revision>
  <dcterms:created xsi:type="dcterms:W3CDTF">2022-10-27T05:07:39Z</dcterms:created>
  <dcterms:modified xsi:type="dcterms:W3CDTF">2023-02-19T08:06:39Z</dcterms:modified>
</cp:coreProperties>
</file>